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ink/ink2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696" r:id="rId4"/>
    <p:sldMasterId id="2147483708" r:id="rId5"/>
  </p:sldMasterIdLst>
  <p:notesMasterIdLst>
    <p:notesMasterId r:id="rId13"/>
  </p:notesMasterIdLst>
  <p:handoutMasterIdLst>
    <p:handoutMasterId r:id="rId14"/>
  </p:handoutMasterIdLst>
  <p:sldIdLst>
    <p:sldId id="257" r:id="rId6"/>
    <p:sldId id="298" r:id="rId7"/>
    <p:sldId id="377" r:id="rId8"/>
    <p:sldId id="404" r:id="rId9"/>
    <p:sldId id="405" r:id="rId10"/>
    <p:sldId id="406" r:id="rId11"/>
    <p:sldId id="4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191954-F10F-D845-B66C-7B1EE12D700B}">
          <p14:sldIdLst>
            <p14:sldId id="257"/>
            <p14:sldId id="298"/>
            <p14:sldId id="377"/>
            <p14:sldId id="404"/>
            <p14:sldId id="405"/>
            <p14:sldId id="406"/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Dwyer" initials="JD [3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01"/>
    <p:restoredTop sz="89655"/>
  </p:normalViewPr>
  <p:slideViewPr>
    <p:cSldViewPr snapToGrid="0" snapToObjects="1">
      <p:cViewPr varScale="1">
        <p:scale>
          <a:sx n="127" d="100"/>
          <a:sy n="127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3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FC335-8743-E440-B163-5A7D6BE5C19C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B78AE-6134-F94B-A5C6-EC67FB17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47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6F1F5-7126-AF4E-AD67-ED7DF63467A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F7147-3889-1741-9471-E562C3680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7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dao.cc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anhuapp.com/web/#/item" TargetMode="External"/><Relationship Id="rId4" Type="http://schemas.openxmlformats.org/officeDocument/2006/relationships/hyperlink" Target="https://marvelapp.com/pop/?popref=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F7147-3889-1741-9471-E562C36809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8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9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17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6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Like,</a:t>
            </a:r>
            <a:r>
              <a:rPr lang="zh-CN" altLang="en-US" b="1" dirty="0"/>
              <a:t> </a:t>
            </a:r>
            <a:r>
              <a:rPr lang="en-US" altLang="zh-CN" b="1" dirty="0"/>
              <a:t>add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favorite;</a:t>
            </a:r>
            <a:r>
              <a:rPr lang="zh-CN" altLang="en-US" b="1" dirty="0"/>
              <a:t> </a:t>
            </a:r>
            <a:r>
              <a:rPr lang="en-US" altLang="zh-CN" b="1" dirty="0"/>
              <a:t>highlight;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content;</a:t>
            </a:r>
            <a:r>
              <a:rPr lang="zh-CN" altLang="en-US" b="1" dirty="0"/>
              <a:t> </a:t>
            </a:r>
            <a:r>
              <a:rPr lang="en-US" altLang="zh-CN" b="1" dirty="0"/>
              <a:t>encourage</a:t>
            </a:r>
            <a:r>
              <a:rPr lang="zh-CN" altLang="en-US" b="1" dirty="0"/>
              <a:t> </a:t>
            </a:r>
            <a:r>
              <a:rPr lang="en-US" altLang="zh-CN" b="1" dirty="0"/>
              <a:t>students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think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themselves.</a:t>
            </a:r>
            <a:r>
              <a:rPr lang="zh-CN" altLang="en-US" b="1" dirty="0"/>
              <a:t> </a:t>
            </a:r>
            <a:r>
              <a:rPr lang="en-US" altLang="zh-CN" b="1" dirty="0"/>
              <a:t>But</a:t>
            </a:r>
            <a:r>
              <a:rPr lang="zh-CN" altLang="en-US" b="1" dirty="0"/>
              <a:t> </a:t>
            </a:r>
            <a:r>
              <a:rPr lang="en-US" altLang="zh-CN" b="1" dirty="0"/>
              <a:t>need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consider</a:t>
            </a:r>
            <a:r>
              <a:rPr lang="zh-CN" altLang="en-US" b="1" dirty="0"/>
              <a:t> </a:t>
            </a:r>
            <a:r>
              <a:rPr lang="en-US" altLang="zh-CN" b="1" dirty="0"/>
              <a:t>timeline,</a:t>
            </a:r>
            <a:r>
              <a:rPr lang="zh-CN" altLang="en-US" b="1" dirty="0"/>
              <a:t> </a:t>
            </a:r>
            <a:r>
              <a:rPr lang="en-US" altLang="zh-CN" b="1" dirty="0"/>
              <a:t>must</a:t>
            </a:r>
            <a:r>
              <a:rPr lang="zh-CN" altLang="en-US" b="1" dirty="0"/>
              <a:t> </a:t>
            </a:r>
            <a:r>
              <a:rPr lang="en-US" altLang="zh-CN" b="1" dirty="0"/>
              <a:t>have</a:t>
            </a:r>
            <a:r>
              <a:rPr lang="zh-CN" altLang="en-US" b="1" dirty="0"/>
              <a:t> </a:t>
            </a:r>
            <a:r>
              <a:rPr lang="en-US" altLang="zh-CN" b="1" dirty="0"/>
              <a:t>p0</a:t>
            </a:r>
            <a:r>
              <a:rPr lang="zh-CN" altLang="en-US" b="1" dirty="0"/>
              <a:t> </a:t>
            </a:r>
            <a:r>
              <a:rPr lang="en-US" altLang="zh-CN" b="1" dirty="0"/>
              <a:t>features.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25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date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https://modao.cc/</a:t>
            </a:r>
            <a:endParaRPr lang="en-US" dirty="0"/>
          </a:p>
          <a:p>
            <a:r>
              <a:rPr lang="en-US" dirty="0">
                <a:hlinkClick r:id="rId4"/>
              </a:rPr>
              <a:t>https://marvelapp.com/pop/?popref=1</a:t>
            </a:r>
            <a:endParaRPr lang="en-US" dirty="0"/>
          </a:p>
          <a:p>
            <a:r>
              <a:rPr lang="en-US" dirty="0">
                <a:hlinkClick r:id="rId5"/>
              </a:rPr>
              <a:t>https://lanhuapp.com/web/#/item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0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10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7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4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2300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40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691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0975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24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965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59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284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25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388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0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2019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49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87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61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9734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40C4C-50FC-BF4C-8252-E1B407B86B42}"/>
              </a:ext>
            </a:extLst>
          </p:cNvPr>
          <p:cNvSpPr txBox="1"/>
          <p:nvPr userDrawn="1"/>
        </p:nvSpPr>
        <p:spPr>
          <a:xfrm>
            <a:off x="12063660" y="37651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3174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2B71-2668-BE43-BF9E-6C2F932A0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8A80F-F6D0-944A-A7E3-EB12A0FE3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BD5F1-3256-F447-94A4-0E04C1AE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2E92B-1A15-304B-B205-E25625DA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CD793-CF91-B84B-86F4-B6319D05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947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36D6-BE2C-A94E-A870-32436086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092D-96F0-CD4D-802D-3927D2C58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2E67A-9AD6-5541-A073-3F0519FA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88837-F67E-4143-9C82-0D613826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D43B3-961C-A146-9244-D0A8A172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99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67B4-B2E0-1346-8F5B-FB46D9F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96F19-F26D-1F45-BA5D-BCF370ABA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8279B-C919-C54B-8DF9-DC7C3713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44C22-A0C2-8D44-8BDB-32EC46C0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F580D-CC75-1B4F-A600-C1541712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125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511A-0FFB-4949-9BC8-569CD4D7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D80D8-AF41-7444-AAE5-B2FE9FB4B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510DD-A538-564E-982F-CD0919DBC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83948-E72A-9748-89BE-E0BBC512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34073-A413-4F46-8CB9-B84EF841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6E4D1-36C2-274A-8454-D23C9F53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072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86DF-2A88-C446-85DE-5BA81FFE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8B206-5DAF-634D-B73D-02B3E7B33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F1A1B-E5AA-1C4D-9B67-0A13F6EEC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28382-FCAB-C645-B8FF-04BE621AE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2659C-E38F-9F4E-A215-3215ED521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5511C-7EA4-574D-A9F0-64810FC7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CE4D6-7134-DB47-927C-3995E881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DF4B2-5D7F-0248-8FA9-BAB908E8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919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1CCC-26DE-D54A-A355-54C08CB7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7C12E-4BCA-7B45-B7F7-238B9D18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41A74-8EFF-2848-BBEE-775043B8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F586C-86EC-084F-9BF8-AEB2516B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1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8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AE61B-9692-FB48-AF59-38F95626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A841E-325C-CC42-9B9D-7FF4D1091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418D3-E611-5C44-8E00-63A5974E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50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3A30-775D-C445-A2EE-8B5B3EC3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6924F-AD23-6642-8975-42AF3C80E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90881-360B-F749-BD5C-9C97BC74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BEF7E-0C28-3148-92C3-C06C7D1C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D9128-5F2D-5948-A166-71436AB9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081CF-253F-2C48-BF5F-AA7DD0B2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99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D11C-6A4C-EF43-9BFE-E13743E3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93CC06-A5EE-104C-A61C-4D609173A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9E3D8-A189-4F40-945F-EAB230BCC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247D5-CF20-9346-BF82-04774352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5CF4A-2295-9C43-98B2-430C1D00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45207-6120-1941-BBC2-247EB9BF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89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AA73-B4CE-924F-B4EA-79E71012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A7C50-3079-B343-A8F7-5F92E1888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26CA8-02F0-BB4D-B55E-C954224F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AF83-69AE-E940-A629-D6CAA77C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0090-7AAF-9842-943A-E0620052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34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2AB39E-3E50-C94D-AC6C-2DA07A36D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C5A7A-F26C-F146-9944-4022392A9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761B4-C632-AE48-B1E2-3E1D5DC3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B84C0-E584-3A4D-BB1A-55232CF9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D5276-D8FD-A047-BA29-5CD51550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56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1200"/>
              </a:spcBef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7895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1200"/>
              </a:spcBef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tif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</a:t>
            </a:r>
            <a:r>
              <a:rPr lang="en-US" dirty="0"/>
              <a:t>l</a:t>
            </a:r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81F5A-52AE-8C42-BB3E-2A7A3CDCD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3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742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4292-83D2-3A43-9200-BAB116EBB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8F784-ACEE-9C4C-80A7-18578625FD9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AA607-A1DE-2744-BB5D-34BF0CBF3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C7F11-8441-E040-92CA-0AEFB87E4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2BED6-EB29-3847-B19E-8AD9B1731F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BBEE0-8133-1C42-9E7C-3E85B55F4D2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81F5A-52AE-8C42-BB3E-2A7A3CDCD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1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products/vcloud-director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ocs.vmware.com/en/VMware-vCloud-Director-Object-Storage-Extension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mware.com/apis/665/vo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vdc-download.vmware.com/vmwb-repository/dcr-public/11a19b18-f47e-404d-8378-fef6a187c9a7/b5d43629-8523-4d80-8cfb-00e169d9f2b9/vose-swagger-1.0-final.js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DEC4-B98C-2E41-B088-4A4A4DE3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741" y="1007876"/>
            <a:ext cx="6402467" cy="1122218"/>
          </a:xfrm>
        </p:spPr>
        <p:txBody>
          <a:bodyPr/>
          <a:lstStyle/>
          <a:p>
            <a:r>
              <a:rPr lang="en-US" altLang="zh-CN" dirty="0"/>
              <a:t>B</a:t>
            </a:r>
            <a:r>
              <a:rPr lang="en-US" dirty="0"/>
              <a:t>ookshelf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61778-19EA-D04D-900C-E215C4E2F6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8514" y="4866639"/>
            <a:ext cx="4965315" cy="3556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Senior Member of Technical Staff, CPSBU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80727-6B97-FA46-83EB-BB809DFA1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 2019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6E064A-D2EE-4CEE-AF40-2DA6E8C36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Guanghui (Derek) Wang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F48B6-ECEB-4540-BF4D-EF5260510CB6}"/>
              </a:ext>
            </a:extLst>
          </p:cNvPr>
          <p:cNvSpPr/>
          <p:nvPr/>
        </p:nvSpPr>
        <p:spPr>
          <a:xfrm>
            <a:off x="7925276" y="2281795"/>
            <a:ext cx="3749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Mobile</a:t>
            </a:r>
            <a:r>
              <a:rPr lang="zh-CN" altLang="en-US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App</a:t>
            </a:r>
            <a:r>
              <a:rPr lang="zh-CN" altLang="en-US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zh-CN" altLang="en-US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800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vOSE</a:t>
            </a:r>
            <a:endParaRPr lang="en-US" sz="28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85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783115"/>
          </a:xfrm>
        </p:spPr>
        <p:txBody>
          <a:bodyPr/>
          <a:lstStyle/>
          <a:p>
            <a:r>
              <a:rPr lang="en-US" altLang="zh-CN" dirty="0" err="1"/>
              <a:t>vOSE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</a:p>
          <a:p>
            <a:pPr marL="342900" indent="-342900"/>
            <a:r>
              <a:rPr lang="en-US" altLang="zh-CN"/>
              <a:t>-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</a:p>
          <a:p>
            <a:pPr marL="342900" indent="-342900"/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 err="1"/>
              <a:t>vOSE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r>
              <a:rPr lang="en-US" altLang="zh-CN" dirty="0"/>
              <a:t>Bookshelf</a:t>
            </a:r>
          </a:p>
          <a:p>
            <a:pPr lvl="2" indent="-34290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</a:pPr>
            <a:r>
              <a:rPr lang="en-US" altLang="zh-CN" sz="2000" dirty="0">
                <a:solidFill>
                  <a:schemeClr val="accent2"/>
                </a:solidFill>
              </a:rPr>
              <a:t>-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Objective</a:t>
            </a:r>
          </a:p>
          <a:p>
            <a:pPr lvl="2" indent="-34290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</a:pPr>
            <a:r>
              <a:rPr lang="en-US" altLang="zh-CN" sz="2000" dirty="0">
                <a:solidFill>
                  <a:schemeClr val="accent2"/>
                </a:solidFill>
              </a:rPr>
              <a:t>-</a:t>
            </a:r>
            <a:r>
              <a:rPr lang="zh-CN" altLang="en-US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Requirement</a:t>
            </a:r>
            <a:endParaRPr lang="en-US" sz="2000" dirty="0">
              <a:solidFill>
                <a:schemeClr val="accent2"/>
              </a:solidFill>
            </a:endParaRPr>
          </a:p>
          <a:p>
            <a:pPr marL="342900" indent="-342900"/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Technologies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/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spcBef>
                <a:spcPts val="1800"/>
              </a:spcBef>
              <a:buClr>
                <a:schemeClr val="accent2"/>
              </a:buClr>
            </a:pPr>
            <a:r>
              <a:rPr lang="en-US" sz="2000" dirty="0">
                <a:solidFill>
                  <a:schemeClr val="accent2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605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518168"/>
            <a:ext cx="10969943" cy="515714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3A3280-E1E9-404B-A6E0-931ACD26C0F5}"/>
              </a:ext>
            </a:extLst>
          </p:cNvPr>
          <p:cNvSpPr txBox="1"/>
          <p:nvPr/>
        </p:nvSpPr>
        <p:spPr>
          <a:xfrm>
            <a:off x="662910" y="1482728"/>
            <a:ext cx="10918222" cy="46825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vCloud</a:t>
            </a:r>
            <a:r>
              <a:rPr lang="zh-CN" altLang="en-US" dirty="0"/>
              <a:t> </a:t>
            </a:r>
            <a:r>
              <a:rPr lang="en-US" altLang="zh-CN" dirty="0"/>
              <a:t>Director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vCD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a leading cloud service-delivery platform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hlinkClick r:id="rId3"/>
              </a:rPr>
              <a:t>https://www.vmware.com/products/vcloud-director.html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Extension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 err="1">
                <a:solidFill>
                  <a:schemeClr val="accent6">
                    <a:lumMod val="50000"/>
                  </a:schemeClr>
                </a:solidFill>
              </a:rPr>
              <a:t>vOSE</a:t>
            </a:r>
            <a:r>
              <a:rPr lang="en-US" altLang="zh-CN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a standalone middleware service that provides object storage capabilities to users of </a:t>
            </a:r>
            <a:r>
              <a:rPr lang="en-US" sz="1600" dirty="0" err="1"/>
              <a:t>vCloud</a:t>
            </a:r>
            <a:r>
              <a:rPr lang="en-US" sz="1600" dirty="0"/>
              <a:t> Director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provid</a:t>
            </a:r>
            <a:r>
              <a:rPr lang="en-US" altLang="zh-CN" sz="1600" dirty="0"/>
              <a:t>ing</a:t>
            </a:r>
            <a:r>
              <a:rPr lang="en-US" sz="1600" dirty="0"/>
              <a:t> you the capability to store and share unstructured data within your </a:t>
            </a:r>
            <a:r>
              <a:rPr lang="en-US" sz="1600" dirty="0" err="1"/>
              <a:t>vCloud</a:t>
            </a:r>
            <a:r>
              <a:rPr lang="en-US" sz="1600" dirty="0"/>
              <a:t> Director organization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Media files (images, audio, and video)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Static Web content (HTML, CSS, JS, ICO)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Read-only documents (PDF)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Backup and archiving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hlinkClick r:id="rId4"/>
              </a:rPr>
              <a:t>https://docs.vmware.com/en/VMware-vCloud-Director-Object-Storage-Extension/index.html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4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518168"/>
            <a:ext cx="10969943" cy="515714"/>
          </a:xfrm>
        </p:spPr>
        <p:txBody>
          <a:bodyPr/>
          <a:lstStyle/>
          <a:p>
            <a:r>
              <a:rPr lang="en-US" altLang="zh-CN" dirty="0" err="1"/>
              <a:t>vOSE</a:t>
            </a:r>
            <a:r>
              <a:rPr lang="zh-CN" altLang="en-US" dirty="0"/>
              <a:t> </a:t>
            </a:r>
            <a:r>
              <a:rPr lang="en-US" altLang="zh-CN" dirty="0"/>
              <a:t>High-level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F43E4-0E8C-734A-8249-92E241EA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63" y="1520663"/>
            <a:ext cx="6876474" cy="47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518168"/>
            <a:ext cx="10969943" cy="515714"/>
          </a:xfrm>
        </p:spPr>
        <p:txBody>
          <a:bodyPr/>
          <a:lstStyle/>
          <a:p>
            <a:r>
              <a:rPr lang="en-US" altLang="zh-CN" dirty="0" err="1"/>
              <a:t>vOSE</a:t>
            </a:r>
            <a:r>
              <a:rPr lang="zh-CN" altLang="en-US" dirty="0"/>
              <a:t> </a:t>
            </a:r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3A3280-E1E9-404B-A6E0-931ACD26C0F5}"/>
              </a:ext>
            </a:extLst>
          </p:cNvPr>
          <p:cNvSpPr txBox="1"/>
          <p:nvPr/>
        </p:nvSpPr>
        <p:spPr>
          <a:xfrm>
            <a:off x="662910" y="1482728"/>
            <a:ext cx="10918222" cy="46825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Amazon S3 (Simple Storage Service) – standard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Provide</a:t>
            </a:r>
            <a:r>
              <a:rPr lang="zh-CN" altLang="en-US" sz="1600" dirty="0"/>
              <a:t> </a:t>
            </a:r>
            <a:r>
              <a:rPr lang="en-US" sz="1600" dirty="0"/>
              <a:t>a set of S3 compatible APIs for bucket and object operations.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</a:t>
            </a:r>
            <a:r>
              <a:rPr lang="en-US" sz="1600" dirty="0"/>
              <a:t>upport AWS Signature v4, </a:t>
            </a:r>
            <a:r>
              <a:rPr lang="en-US" sz="1600" dirty="0" err="1"/>
              <a:t>vCloud</a:t>
            </a:r>
            <a:r>
              <a:rPr lang="en-US" sz="1600" dirty="0"/>
              <a:t> Director authorization token, and JWT authentication methods.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</a:t>
            </a:r>
            <a:r>
              <a:rPr lang="en-US" sz="1600" dirty="0"/>
              <a:t>upport JSON and XML formats.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By default, the S3 APIs  are available at </a:t>
            </a:r>
            <a:r>
              <a:rPr lang="en-US" sz="1600" i="1" dirty="0">
                <a:latin typeface="+mj-lt"/>
              </a:rPr>
              <a:t>https://object-storage-extension-host-address/</a:t>
            </a:r>
            <a:r>
              <a:rPr lang="en-US" sz="1600" i="1" dirty="0" err="1">
                <a:latin typeface="+mj-lt"/>
              </a:rPr>
              <a:t>api</a:t>
            </a:r>
            <a:r>
              <a:rPr lang="en-US" sz="1600" i="1" dirty="0">
                <a:latin typeface="+mj-lt"/>
              </a:rPr>
              <a:t>/v1/s3.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>
              <a:lnSpc>
                <a:spcPct val="150000"/>
              </a:lnSpc>
            </a:pPr>
            <a:r>
              <a:rPr lang="en-US" sz="1600" dirty="0"/>
              <a:t>API</a:t>
            </a:r>
            <a:r>
              <a:rPr lang="zh-CN" altLang="en-US" sz="1600" dirty="0"/>
              <a:t> </a:t>
            </a:r>
            <a:r>
              <a:rPr lang="en-US" altLang="zh-CN" sz="1600" dirty="0"/>
              <a:t>Doc:</a:t>
            </a:r>
            <a:r>
              <a:rPr lang="zh-CN" altLang="en-US" sz="1600" dirty="0"/>
              <a:t> </a:t>
            </a:r>
            <a:r>
              <a:rPr lang="en-US" sz="1600" dirty="0">
                <a:hlinkClick r:id="rId3"/>
              </a:rPr>
              <a:t>https://code.vmware.com/apis/665/vose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Swagger:</a:t>
            </a:r>
            <a:r>
              <a:rPr lang="zh-CN" altLang="en-US" sz="1600" dirty="0"/>
              <a:t> </a:t>
            </a:r>
            <a:r>
              <a:rPr lang="en-US" sz="1600" dirty="0">
                <a:hlinkClick r:id="rId4"/>
              </a:rPr>
              <a:t>https://vdc-download.vmware.com/vmwb-repository/dcr-public/11a19b18-f47e-404d-8378-fef6a187c9a7/b5d43629-8523-4d80-8cfb-00e169d9f2b9/vose-swagger-1.0-final.json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05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518168"/>
            <a:ext cx="10969943" cy="515714"/>
          </a:xfrm>
        </p:spPr>
        <p:txBody>
          <a:bodyPr/>
          <a:lstStyle/>
          <a:p>
            <a:r>
              <a:rPr lang="en-US" altLang="zh-CN" dirty="0"/>
              <a:t>Bookshelf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3A3280-E1E9-404B-A6E0-931ACD26C0F5}"/>
              </a:ext>
            </a:extLst>
          </p:cNvPr>
          <p:cNvSpPr txBox="1"/>
          <p:nvPr/>
        </p:nvSpPr>
        <p:spPr>
          <a:xfrm>
            <a:off x="662910" y="1358038"/>
            <a:ext cx="10918222" cy="46825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Objective</a:t>
            </a:r>
          </a:p>
          <a:p>
            <a:pPr>
              <a:lnSpc>
                <a:spcPct val="140000"/>
              </a:lnSpc>
            </a:pPr>
            <a:r>
              <a:rPr lang="en-US" sz="1600" dirty="0"/>
              <a:t>Develop a </a:t>
            </a:r>
            <a:r>
              <a:rPr lang="en-US" sz="1600" dirty="0" err="1"/>
              <a:t>BookShelf</a:t>
            </a:r>
            <a:r>
              <a:rPr lang="en-US" sz="1600" dirty="0"/>
              <a:t> </a:t>
            </a:r>
            <a:r>
              <a:rPr lang="en-US" altLang="zh-CN" sz="1600" dirty="0"/>
              <a:t>app</a:t>
            </a:r>
            <a:r>
              <a:rPr lang="zh-CN" altLang="en-US" sz="1600" dirty="0"/>
              <a:t> </a:t>
            </a:r>
            <a:r>
              <a:rPr lang="en-US" sz="1600" dirty="0"/>
              <a:t>to demonstrate </a:t>
            </a:r>
            <a:r>
              <a:rPr lang="en-US" sz="1600" dirty="0" err="1"/>
              <a:t>vOSE’s</a:t>
            </a:r>
            <a:r>
              <a:rPr lang="en-US" sz="1600" dirty="0"/>
              <a:t> usage in </a:t>
            </a:r>
            <a:r>
              <a:rPr lang="en-US" altLang="zh-CN" sz="1600" dirty="0"/>
              <a:t>consumer</a:t>
            </a:r>
            <a:r>
              <a:rPr lang="en-US" sz="1600" dirty="0"/>
              <a:t> space. </a:t>
            </a:r>
          </a:p>
          <a:p>
            <a:pPr>
              <a:lnSpc>
                <a:spcPct val="140000"/>
              </a:lnSpc>
            </a:pP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0070C0"/>
                </a:solidFill>
              </a:rPr>
              <a:t>Expected Deliverables</a:t>
            </a:r>
            <a:r>
              <a:rPr lang="en-US" altLang="zh-CN" sz="2000" dirty="0">
                <a:solidFill>
                  <a:srgbClr val="0070C0"/>
                </a:solidFill>
              </a:rPr>
              <a:t>/Requirements</a:t>
            </a:r>
            <a:endParaRPr lang="en-US" sz="2000" dirty="0">
              <a:solidFill>
                <a:srgbClr val="0070C0"/>
              </a:solidFill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dirty="0" err="1"/>
              <a:t>BookShelf</a:t>
            </a:r>
            <a:r>
              <a:rPr lang="en-US" sz="1600" dirty="0"/>
              <a:t> app can be installed to Android or iOS devices (choose one). 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BookShelf</a:t>
            </a:r>
            <a:r>
              <a:rPr lang="en-US" sz="1600" dirty="0"/>
              <a:t> uses S3 API for data store and connects to a dedicated </a:t>
            </a:r>
            <a:r>
              <a:rPr lang="en-US" sz="1600" dirty="0" err="1"/>
              <a:t>vOSE</a:t>
            </a:r>
            <a:r>
              <a:rPr lang="en-US" sz="1600" dirty="0"/>
              <a:t> server.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mobile user can upload a book (in pdf or txt), download a book and read a book.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Two mobile users can share one book for reading to each other.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Nice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to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have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Add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favorite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Highlight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Review</a:t>
            </a:r>
            <a:r>
              <a:rPr lang="zh-CN" altLang="en-US" sz="1600" dirty="0"/>
              <a:t> </a:t>
            </a:r>
            <a:r>
              <a:rPr lang="en-US" altLang="zh-CN" sz="1600" dirty="0"/>
              <a:t>count</a:t>
            </a:r>
            <a:r>
              <a:rPr lang="zh-CN" altLang="en-US" sz="1600" dirty="0"/>
              <a:t> </a:t>
            </a:r>
            <a:endParaRPr lang="en-US" sz="1600" dirty="0"/>
          </a:p>
          <a:p>
            <a:pPr>
              <a:lnSpc>
                <a:spcPct val="14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291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518168"/>
            <a:ext cx="10969943" cy="515714"/>
          </a:xfrm>
        </p:spPr>
        <p:txBody>
          <a:bodyPr/>
          <a:lstStyle/>
          <a:p>
            <a:r>
              <a:rPr lang="en-US" altLang="zh-CN" dirty="0"/>
              <a:t>Bookshelf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3A3280-E1E9-404B-A6E0-931ACD26C0F5}"/>
              </a:ext>
            </a:extLst>
          </p:cNvPr>
          <p:cNvSpPr txBox="1"/>
          <p:nvPr/>
        </p:nvSpPr>
        <p:spPr>
          <a:xfrm>
            <a:off x="940004" y="1482729"/>
            <a:ext cx="4698799" cy="1796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Design Doc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POC</a:t>
            </a:r>
            <a:r>
              <a:rPr lang="zh-CN" altLang="en-US" sz="1600" dirty="0"/>
              <a:t> </a:t>
            </a:r>
            <a:r>
              <a:rPr lang="en-US" altLang="zh-CN" sz="1600" dirty="0"/>
              <a:t>demo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Code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7EFB0-CD78-1D4C-A7A2-E23015AD31E3}"/>
              </a:ext>
            </a:extLst>
          </p:cNvPr>
          <p:cNvSpPr txBox="1"/>
          <p:nvPr/>
        </p:nvSpPr>
        <p:spPr>
          <a:xfrm>
            <a:off x="6218583" y="1482729"/>
            <a:ext cx="5799246" cy="16178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Methodology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Weekly</a:t>
            </a:r>
            <a:r>
              <a:rPr lang="zh-CN" altLang="en-US" sz="1600" dirty="0"/>
              <a:t> </a:t>
            </a:r>
            <a:r>
              <a:rPr lang="en-US" altLang="zh-CN" sz="1600" dirty="0"/>
              <a:t>zoom</a:t>
            </a:r>
            <a:r>
              <a:rPr lang="zh-CN" altLang="en-US" sz="1600" dirty="0"/>
              <a:t> </a:t>
            </a:r>
            <a:r>
              <a:rPr lang="en-US" altLang="zh-CN" sz="1600" dirty="0"/>
              <a:t>call:</a:t>
            </a:r>
            <a:r>
              <a:rPr lang="zh-CN" altLang="en-US" sz="1600" dirty="0"/>
              <a:t> </a:t>
            </a:r>
            <a:r>
              <a:rPr lang="en-US" altLang="zh-CN" sz="1600" dirty="0"/>
              <a:t>Every</a:t>
            </a:r>
            <a:r>
              <a:rPr lang="zh-CN" altLang="en-US" sz="1600" dirty="0"/>
              <a:t> </a:t>
            </a:r>
            <a:r>
              <a:rPr lang="en-US" altLang="zh-CN" sz="1600" dirty="0"/>
              <a:t>Tuesday</a:t>
            </a:r>
            <a:r>
              <a:rPr lang="zh-CN" altLang="en-US" sz="1600" dirty="0"/>
              <a:t> </a:t>
            </a:r>
            <a:r>
              <a:rPr lang="en-US" altLang="zh-CN" sz="1600" dirty="0"/>
              <a:t>3:30pm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5:00pm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Status</a:t>
            </a:r>
            <a:r>
              <a:rPr lang="zh-CN" altLang="en-US" sz="1600" dirty="0"/>
              <a:t> </a:t>
            </a:r>
            <a:r>
              <a:rPr lang="en-US" altLang="zh-CN" sz="1600" dirty="0"/>
              <a:t>update,</a:t>
            </a:r>
            <a:r>
              <a:rPr lang="zh-CN" altLang="en-US" sz="1600" dirty="0"/>
              <a:t> </a:t>
            </a:r>
            <a:r>
              <a:rPr lang="en-US" altLang="zh-CN" sz="1600" dirty="0"/>
              <a:t>Demo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Task</a:t>
            </a:r>
            <a:r>
              <a:rPr lang="zh-CN" altLang="en-US" sz="1600" dirty="0"/>
              <a:t> </a:t>
            </a:r>
            <a:r>
              <a:rPr lang="en-US" altLang="zh-CN" sz="1600" dirty="0"/>
              <a:t>assignment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99770-4491-7344-A2FD-AB8E726F1E06}"/>
              </a:ext>
            </a:extLst>
          </p:cNvPr>
          <p:cNvSpPr/>
          <p:nvPr/>
        </p:nvSpPr>
        <p:spPr>
          <a:xfrm>
            <a:off x="887453" y="3568262"/>
            <a:ext cx="4451803" cy="2030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Technologies/Tools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IOS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Android</a:t>
            </a:r>
            <a:r>
              <a:rPr lang="zh-CN" altLang="en-US" sz="1600" dirty="0"/>
              <a:t> </a:t>
            </a:r>
            <a:r>
              <a:rPr lang="en-US" altLang="zh-CN" sz="1600" dirty="0"/>
              <a:t>(choose</a:t>
            </a:r>
            <a:r>
              <a:rPr lang="zh-CN" altLang="en-US" sz="1600" dirty="0"/>
              <a:t> </a:t>
            </a:r>
            <a:r>
              <a:rPr lang="en-US" altLang="zh-CN" sz="1600" dirty="0"/>
              <a:t>one)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Mobile</a:t>
            </a:r>
            <a:r>
              <a:rPr lang="zh-CN" altLang="en-US" sz="1600" dirty="0"/>
              <a:t> </a:t>
            </a:r>
            <a:r>
              <a:rPr lang="en-US" altLang="zh-CN" sz="1600" dirty="0"/>
              <a:t>device</a:t>
            </a:r>
            <a:r>
              <a:rPr lang="zh-CN" altLang="en-US" sz="1600" dirty="0"/>
              <a:t> </a:t>
            </a:r>
            <a:r>
              <a:rPr lang="en-US" altLang="zh-CN" sz="1600" dirty="0"/>
              <a:t>UX</a:t>
            </a:r>
            <a:r>
              <a:rPr lang="zh-CN" altLang="en-US" sz="1600" dirty="0"/>
              <a:t> </a:t>
            </a:r>
            <a:r>
              <a:rPr lang="en-US" altLang="zh-CN" sz="1600" dirty="0"/>
              <a:t>design: Sketch,</a:t>
            </a:r>
            <a:r>
              <a:rPr lang="zh-CN" altLang="en-US" sz="1600" dirty="0"/>
              <a:t> </a:t>
            </a:r>
            <a:r>
              <a:rPr lang="en-US" altLang="zh-CN" sz="1600" dirty="0"/>
              <a:t>Adobe</a:t>
            </a:r>
            <a:r>
              <a:rPr lang="zh-CN" altLang="en-US" sz="1600" dirty="0"/>
              <a:t> </a:t>
            </a:r>
            <a:r>
              <a:rPr lang="en-US" altLang="zh-CN" sz="1600" dirty="0"/>
              <a:t>XD, </a:t>
            </a:r>
            <a:r>
              <a:rPr lang="en-US" altLang="zh-CN" sz="1600" dirty="0" err="1"/>
              <a:t>Lanhu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Flinto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Marvelapp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Modao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Restful</a:t>
            </a:r>
            <a:r>
              <a:rPr lang="zh-CN" altLang="en-US" sz="1600" dirty="0"/>
              <a:t> </a:t>
            </a:r>
            <a:r>
              <a:rPr lang="en-US" altLang="zh-CN" sz="1600" dirty="0"/>
              <a:t>API,</a:t>
            </a:r>
            <a:r>
              <a:rPr lang="zh-CN" altLang="en-US" sz="1600" dirty="0"/>
              <a:t> </a:t>
            </a:r>
            <a:r>
              <a:rPr lang="en-US" altLang="zh-CN" sz="1600" dirty="0"/>
              <a:t>Http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F54343-6F45-C74B-AB8C-95530F829207}"/>
              </a:ext>
            </a:extLst>
          </p:cNvPr>
          <p:cNvSpPr/>
          <p:nvPr/>
        </p:nvSpPr>
        <p:spPr>
          <a:xfrm>
            <a:off x="6166032" y="3549400"/>
            <a:ext cx="5206162" cy="235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one</a:t>
            </a:r>
            <a:r>
              <a:rPr lang="zh-CN" altLang="en-US" sz="1600" dirty="0"/>
              <a:t> </a:t>
            </a:r>
            <a:r>
              <a:rPr lang="en-US" altLang="zh-CN" sz="1600" dirty="0"/>
              <a:t>server: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vCD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Cloudian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vOSE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Swagger</a:t>
            </a:r>
            <a:r>
              <a:rPr lang="zh-CN" altLang="en-US" sz="1600" dirty="0"/>
              <a:t> </a:t>
            </a:r>
            <a:r>
              <a:rPr lang="en-US" altLang="zh-CN" sz="16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673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_Light_2018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_Light_2018" id="{830889C0-AF02-AD41-9111-79A42E19F488}" vid="{39814D12-15B3-A743-8867-8A4091A91C5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VMw_Light_2018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_Light_2018" id="{830889C0-AF02-AD41-9111-79A42E19F488}" vid="{39814D12-15B3-A743-8867-8A4091A91C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5F25FFD0BDF948B2953C3FDFCEE170" ma:contentTypeVersion="5" ma:contentTypeDescription="Create a new document." ma:contentTypeScope="" ma:versionID="b8867e65bacfeb15d586f530a7d1cc62">
  <xsd:schema xmlns:xsd="http://www.w3.org/2001/XMLSchema" xmlns:xs="http://www.w3.org/2001/XMLSchema" xmlns:p="http://schemas.microsoft.com/office/2006/metadata/properties" xmlns:ns2="6223e8d6-d809-4acd-9df1-a4b96a0a6bb3" xmlns:ns3="dbea06c2-8082-4e5e-af41-3bec4ed17d8e" targetNamespace="http://schemas.microsoft.com/office/2006/metadata/properties" ma:root="true" ma:fieldsID="bf8edfe4c06a8e5b0b247ba80eb7981b" ns2:_="" ns3:_="">
    <xsd:import namespace="6223e8d6-d809-4acd-9df1-a4b96a0a6bb3"/>
    <xsd:import namespace="dbea06c2-8082-4e5e-af41-3bec4ed17d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23e8d6-d809-4acd-9df1-a4b96a0a6bb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ea06c2-8082-4e5e-af41-3bec4ed17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B66B17-2056-4891-96A3-E5C72AA478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23e8d6-d809-4acd-9df1-a4b96a0a6bb3"/>
    <ds:schemaRef ds:uri="dbea06c2-8082-4e5e-af41-3bec4ed17d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609922-A4EB-4664-8618-951886F8D7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VMw_Light_2018</Template>
  <TotalTime>15136</TotalTime>
  <Words>337</Words>
  <Application>Microsoft Macintosh PowerPoint</Application>
  <PresentationFormat>Widescreen</PresentationFormat>
  <Paragraphs>85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Camphor Std</vt:lpstr>
      <vt:lpstr>Arial</vt:lpstr>
      <vt:lpstr>Calibri</vt:lpstr>
      <vt:lpstr>Calibri Light</vt:lpstr>
      <vt:lpstr>Metropolis</vt:lpstr>
      <vt:lpstr>Metropolis Light</vt:lpstr>
      <vt:lpstr>Open Sans</vt:lpstr>
      <vt:lpstr>Verdana</vt:lpstr>
      <vt:lpstr>VMw_Light_2018</vt:lpstr>
      <vt:lpstr>Custom Design</vt:lpstr>
      <vt:lpstr>1_VMw_Light_2018</vt:lpstr>
      <vt:lpstr>Bookshelf </vt:lpstr>
      <vt:lpstr>PowerPoint Presentation</vt:lpstr>
      <vt:lpstr>Background</vt:lpstr>
      <vt:lpstr>vOSE High-level Architecture</vt:lpstr>
      <vt:lpstr>vOSE S3 API</vt:lpstr>
      <vt:lpstr>Bookshelf App Background</vt:lpstr>
      <vt:lpstr>Bookshelf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vCloud Director for Service Providers</dc:title>
  <dc:creator/>
  <cp:lastModifiedBy>Wang Guanghui</cp:lastModifiedBy>
  <cp:revision>225</cp:revision>
  <dcterms:created xsi:type="dcterms:W3CDTF">2018-02-21T01:28:30Z</dcterms:created>
  <dcterms:modified xsi:type="dcterms:W3CDTF">2019-09-24T08:04:48Z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0x010100925F25FFD0BDF948B2953C3FDFCEE170</vt:lpwstr>
  </property>
</Properties>
</file>